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 y="-1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E55E7A4D-5772-4AC6-BC68-23F99EC82BEE}" type="datetime">
              <a:rPr lang="fr-FR" sz="1200" b="0" strike="noStrike" spc="-1">
                <a:solidFill>
                  <a:srgbClr val="8B8B8B"/>
                </a:solidFill>
                <a:latin typeface="Calibri"/>
              </a:rPr>
              <a:t>13/09/2022</a:t>
            </a:fld>
            <a:endParaRPr lang="fr-FR" sz="1200" b="0" strike="noStrike" spc="-1">
              <a:latin typeface="Times New Roman"/>
            </a:endParaRPr>
          </a:p>
        </p:txBody>
      </p:sp>
      <p:sp>
        <p:nvSpPr>
          <p:cNvPr id="6" name="PlaceHolder 2"/>
          <p:cNvSpPr>
            <a:spLocks noGrp="1"/>
          </p:cNvSpPr>
          <p:nvPr>
            <p:ph type="ftr"/>
          </p:nvPr>
        </p:nvSpPr>
        <p:spPr>
          <a:xfrm>
            <a:off x="4038480" y="6356520"/>
            <a:ext cx="4114440" cy="364680"/>
          </a:xfrm>
          <a:prstGeom prst="rect">
            <a:avLst/>
          </a:prstGeom>
        </p:spPr>
        <p:txBody>
          <a:bodyPr anchor="ctr">
            <a:noAutofit/>
          </a:bodyPr>
          <a:lstStyle/>
          <a:p>
            <a:endParaRPr lang="fr-FR" sz="2400" b="0" strike="noStrike" spc="-1">
              <a:latin typeface="Times New Roman"/>
            </a:endParaRPr>
          </a:p>
        </p:txBody>
      </p:sp>
      <p:sp>
        <p:nvSpPr>
          <p:cNvPr id="2"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5E7E5C21-CA73-4324-8658-A96CA83F1931}" type="slidenum">
              <a:rPr lang="fr-FR" sz="1200" b="0" strike="noStrike" spc="-1">
                <a:solidFill>
                  <a:srgbClr val="8B8B8B"/>
                </a:solidFill>
                <a:latin typeface="Calibri"/>
              </a:rPr>
              <a:t>‹N°›</a:t>
            </a:fld>
            <a:endParaRPr lang="fr-FR" sz="1200" b="0" strike="noStrike" spc="-1">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1"/>
          <p:cNvPicPr/>
          <p:nvPr/>
        </p:nvPicPr>
        <p:blipFill>
          <a:blip r:embed="rId2"/>
          <a:stretch/>
        </p:blipFill>
        <p:spPr>
          <a:xfrm>
            <a:off x="855720" y="671400"/>
            <a:ext cx="885600" cy="755280"/>
          </a:xfrm>
          <a:prstGeom prst="rect">
            <a:avLst/>
          </a:prstGeom>
          <a:ln w="9360">
            <a:noFill/>
          </a:ln>
        </p:spPr>
      </p:pic>
      <p:pic>
        <p:nvPicPr>
          <p:cNvPr id="42" name="Image 2"/>
          <p:cNvPicPr/>
          <p:nvPr/>
        </p:nvPicPr>
        <p:blipFill>
          <a:blip r:embed="rId3"/>
          <a:srcRect l="29073" t="51892" r="63195" b="39883"/>
          <a:stretch/>
        </p:blipFill>
        <p:spPr>
          <a:xfrm>
            <a:off x="9266760" y="550440"/>
            <a:ext cx="1048680" cy="696240"/>
          </a:xfrm>
          <a:prstGeom prst="rect">
            <a:avLst/>
          </a:prstGeom>
          <a:ln>
            <a:noFill/>
          </a:ln>
        </p:spPr>
      </p:pic>
      <p:sp>
        <p:nvSpPr>
          <p:cNvPr id="43" name="CustomShape 1"/>
          <p:cNvSpPr/>
          <p:nvPr/>
        </p:nvSpPr>
        <p:spPr>
          <a:xfrm>
            <a:off x="2271240" y="1247040"/>
            <a:ext cx="6095520" cy="130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dirty="0">
                <a:solidFill>
                  <a:srgbClr val="000000"/>
                </a:solidFill>
                <a:latin typeface="Times New Roman"/>
                <a:ea typeface="Times New Roman"/>
              </a:rPr>
              <a:t> </a:t>
            </a:r>
            <a:r>
              <a:rPr lang="fr-FR" sz="1800" b="1" strike="noStrike" spc="-1" dirty="0">
                <a:solidFill>
                  <a:srgbClr val="000000"/>
                </a:solidFill>
                <a:latin typeface="Calibri"/>
                <a:ea typeface="Times New Roman"/>
              </a:rPr>
              <a:t>E-SYNERGIE</a:t>
            </a:r>
            <a:endParaRPr lang="fr-FR" sz="1800" b="0" strike="noStrike" spc="-1" dirty="0">
              <a:latin typeface="Arial"/>
            </a:endParaRPr>
          </a:p>
          <a:p>
            <a:pPr algn="ctr">
              <a:lnSpc>
                <a:spcPct val="100000"/>
              </a:lnSpc>
            </a:pPr>
            <a:r>
              <a:rPr lang="fr-FR" sz="1800" b="1" strike="noStrike" spc="-1" dirty="0">
                <a:solidFill>
                  <a:srgbClr val="000000"/>
                </a:solidFill>
                <a:latin typeface="Calibri"/>
                <a:ea typeface="Times New Roman"/>
              </a:rPr>
              <a:t>DEMANDE DE PAIEMENT DEMATERIALISEE</a:t>
            </a:r>
            <a:endParaRPr lang="fr-FR" sz="1800" b="0" strike="noStrike" spc="-1" dirty="0">
              <a:latin typeface="Arial"/>
            </a:endParaRPr>
          </a:p>
          <a:p>
            <a:pPr algn="ctr">
              <a:lnSpc>
                <a:spcPct val="100000"/>
              </a:lnSpc>
            </a:pPr>
            <a:r>
              <a:rPr lang="fr-FR" sz="1800" b="1" strike="noStrike" spc="-1" dirty="0">
                <a:solidFill>
                  <a:srgbClr val="000000"/>
                </a:solidFill>
                <a:latin typeface="Calibri"/>
                <a:ea typeface="Times New Roman"/>
              </a:rPr>
              <a:t>Programme </a:t>
            </a:r>
            <a:r>
              <a:rPr lang="fr-FR" sz="1800" b="1" strike="noStrike" spc="-1" dirty="0" smtClean="0">
                <a:solidFill>
                  <a:srgbClr val="000000"/>
                </a:solidFill>
                <a:latin typeface="Calibri"/>
                <a:ea typeface="Times New Roman"/>
              </a:rPr>
              <a:t>FEDER-FSE+ ou PCIA 2021 </a:t>
            </a:r>
            <a:r>
              <a:rPr lang="fr-FR" sz="1800" b="1" strike="noStrike" spc="-1" dirty="0">
                <a:solidFill>
                  <a:srgbClr val="000000"/>
                </a:solidFill>
                <a:latin typeface="Calibri"/>
                <a:ea typeface="Times New Roman"/>
              </a:rPr>
              <a:t>- 2027</a:t>
            </a:r>
            <a:endParaRPr lang="fr-FR" sz="1800" b="0" strike="noStrike" spc="-1" dirty="0">
              <a:latin typeface="Arial"/>
            </a:endParaRPr>
          </a:p>
          <a:p>
            <a:pPr>
              <a:lnSpc>
                <a:spcPct val="107000"/>
              </a:lnSpc>
              <a:spcAft>
                <a:spcPts val="799"/>
              </a:spcAft>
            </a:pPr>
            <a:r>
              <a:rPr lang="fr-FR" sz="1200" b="0" strike="noStrike" spc="-1" dirty="0">
                <a:solidFill>
                  <a:srgbClr val="7030A0"/>
                </a:solidFill>
                <a:latin typeface="Calibri"/>
                <a:ea typeface="Calibri"/>
              </a:rPr>
              <a:t>          _____________________________________________________________________________</a:t>
            </a:r>
            <a:endParaRPr lang="fr-FR" sz="1200" b="0" strike="noStrike" spc="-1" dirty="0">
              <a:latin typeface="Arial"/>
            </a:endParaRPr>
          </a:p>
        </p:txBody>
      </p:sp>
      <p:sp>
        <p:nvSpPr>
          <p:cNvPr id="44" name="TextShape 2"/>
          <p:cNvSpPr txBox="1"/>
          <p:nvPr/>
        </p:nvSpPr>
        <p:spPr>
          <a:xfrm>
            <a:off x="295200" y="2393640"/>
            <a:ext cx="11618280" cy="3510360"/>
          </a:xfrm>
          <a:prstGeom prst="rect">
            <a:avLst/>
          </a:prstGeom>
          <a:noFill/>
          <a:ln>
            <a:noFill/>
          </a:ln>
        </p:spPr>
        <p:txBody>
          <a:bodyPr lIns="90000" tIns="45000" rIns="90000" bIns="45000">
            <a:spAutoFit/>
          </a:bodyPr>
          <a:lstStyle/>
          <a:p>
            <a:r>
              <a:rPr lang="fr-FR" sz="1400" b="1" u="sng" strike="noStrike" spc="-1">
                <a:solidFill>
                  <a:srgbClr val="000000"/>
                </a:solidFill>
                <a:uFillTx/>
                <a:latin typeface="Calibri"/>
                <a:ea typeface="DejaVu Sans"/>
              </a:rPr>
              <a:t>Préambule </a:t>
            </a:r>
            <a:endParaRPr lang="fr-FR" sz="1400" b="0" strike="noStrike" spc="-1">
              <a:latin typeface="Arial"/>
            </a:endParaRPr>
          </a:p>
          <a:p>
            <a:r>
              <a:rPr lang="fr-FR" sz="1400" b="0" strike="noStrike" spc="-1">
                <a:solidFill>
                  <a:srgbClr val="000000"/>
                </a:solidFill>
                <a:latin typeface="Calibri"/>
                <a:ea typeface="DejaVu Sans"/>
              </a:rPr>
              <a:t>Ce tutoriel a pour vocation de vous aider à préparer la saisie de votre demande de paiement via le portail e-Synergie en vous présentant les pièces à fournir, et à vous guider tout au long de votre saisie. </a:t>
            </a:r>
            <a:endParaRPr lang="fr-FR" sz="1400" b="0" strike="noStrike" spc="-1">
              <a:latin typeface="Arial"/>
            </a:endParaRPr>
          </a:p>
          <a:p>
            <a:r>
              <a:rPr lang="fr-FR" sz="1400" b="1" i="1" strike="noStrike" spc="-1">
                <a:solidFill>
                  <a:srgbClr val="000000"/>
                </a:solidFill>
                <a:latin typeface="Calibri"/>
                <a:ea typeface="DejaVu Sans"/>
              </a:rPr>
              <a:t>Informations pratiques préliminaires </a:t>
            </a:r>
            <a:endParaRPr lang="fr-FR" sz="1400" b="0" strike="noStrike" spc="-1">
              <a:latin typeface="Arial"/>
            </a:endParaRPr>
          </a:p>
          <a:p>
            <a:r>
              <a:rPr lang="fr-FR" sz="1400" b="0" strike="noStrike" spc="-1">
                <a:solidFill>
                  <a:srgbClr val="000000"/>
                </a:solidFill>
                <a:latin typeface="Calibri"/>
                <a:ea typeface="DejaVu Sans"/>
              </a:rPr>
              <a:t>NB : des consignes et aides nécessaires à la saisie de la demande de subvention sont intégrées au sein des différents écrans. Nous vous invitons à vous y reporter.</a:t>
            </a:r>
            <a:endParaRPr lang="fr-FR" sz="1400" b="0" strike="noStrike" spc="-1">
              <a:latin typeface="Arial"/>
            </a:endParaRPr>
          </a:p>
          <a:p>
            <a:r>
              <a:rPr lang="fr-FR" sz="1400" b="0" strike="noStrike" spc="-1">
                <a:solidFill>
                  <a:srgbClr val="000000"/>
                </a:solidFill>
                <a:latin typeface="Calibri"/>
                <a:ea typeface="DejaVu Sans"/>
              </a:rPr>
              <a:t>Le </a:t>
            </a:r>
            <a:r>
              <a:rPr lang="fr-FR" sz="1400" b="1" strike="noStrike" spc="-1">
                <a:solidFill>
                  <a:srgbClr val="000000"/>
                </a:solidFill>
                <a:latin typeface="Calibri"/>
                <a:ea typeface="DejaVu Sans"/>
              </a:rPr>
              <a:t>symbole </a:t>
            </a:r>
            <a:r>
              <a:rPr lang="fr-FR" sz="1400" b="0" strike="noStrike" spc="-1">
                <a:solidFill>
                  <a:srgbClr val="000000"/>
                </a:solidFill>
                <a:latin typeface="Calibri"/>
                <a:ea typeface="DejaVu Sans"/>
              </a:rPr>
              <a:t>situé à droite d’un champ permet d’afficher une aide à saisir sur le champ concerné. </a:t>
            </a:r>
            <a:endParaRPr lang="fr-FR" sz="1400" b="0" strike="noStrike" spc="-1">
              <a:latin typeface="Arial"/>
            </a:endParaRPr>
          </a:p>
          <a:p>
            <a:r>
              <a:rPr lang="fr-FR" sz="1400" b="1" strike="noStrike" spc="-1">
                <a:solidFill>
                  <a:srgbClr val="000000"/>
                </a:solidFill>
                <a:latin typeface="Calibri"/>
                <a:ea typeface="DejaVu Sans"/>
              </a:rPr>
              <a:t>L’astérisque</a:t>
            </a:r>
            <a:r>
              <a:rPr lang="fr-FR" sz="1400" b="0" strike="noStrike" spc="-1">
                <a:solidFill>
                  <a:srgbClr val="000000"/>
                </a:solidFill>
                <a:latin typeface="Calibri"/>
                <a:ea typeface="DejaVu Sans"/>
              </a:rPr>
              <a:t> (</a:t>
            </a:r>
            <a:r>
              <a:rPr lang="fr-FR" sz="1400" b="1" strike="noStrike" spc="-1">
                <a:solidFill>
                  <a:srgbClr val="000000"/>
                </a:solidFill>
                <a:latin typeface="Calibri"/>
                <a:ea typeface="DejaVu Sans"/>
              </a:rPr>
              <a:t>*</a:t>
            </a:r>
            <a:r>
              <a:rPr lang="fr-FR" sz="1400" b="0" strike="noStrike" spc="-1">
                <a:solidFill>
                  <a:srgbClr val="000000"/>
                </a:solidFill>
                <a:latin typeface="Calibri"/>
                <a:ea typeface="DejaVu Sans"/>
              </a:rPr>
              <a:t>) indique que le champ est à renseigner obligatoirement. </a:t>
            </a:r>
            <a:endParaRPr lang="fr-FR" sz="1400" b="0" strike="noStrike" spc="-1">
              <a:latin typeface="Arial"/>
            </a:endParaRPr>
          </a:p>
          <a:p>
            <a:r>
              <a:rPr lang="fr-FR" sz="1400" b="0" strike="noStrike" spc="-1">
                <a:solidFill>
                  <a:srgbClr val="000000"/>
                </a:solidFill>
                <a:latin typeface="Calibri"/>
                <a:ea typeface="DejaVu Sans"/>
              </a:rPr>
              <a:t>Les </a:t>
            </a:r>
            <a:r>
              <a:rPr lang="fr-FR" sz="1400" b="1" i="1" u="sng" strike="noStrike" spc="-1">
                <a:solidFill>
                  <a:srgbClr val="808080"/>
                </a:solidFill>
                <a:uFillTx/>
                <a:latin typeface="Calibri"/>
                <a:ea typeface="DejaVu Sans"/>
              </a:rPr>
              <a:t>champs grisés </a:t>
            </a:r>
            <a:r>
              <a:rPr lang="fr-FR" sz="1400" b="0" strike="noStrike" spc="-1">
                <a:solidFill>
                  <a:srgbClr val="000000"/>
                </a:solidFill>
                <a:latin typeface="Calibri"/>
                <a:ea typeface="DejaVu Sans"/>
              </a:rPr>
              <a:t>ne sont pas saisissables ou sont remplis automatiquement ; </a:t>
            </a:r>
            <a:endParaRPr lang="fr-FR" sz="1400" b="0" strike="noStrike" spc="-1">
              <a:latin typeface="Arial"/>
            </a:endParaRPr>
          </a:p>
          <a:p>
            <a:r>
              <a:rPr lang="fr-FR" sz="1400" b="1" strike="noStrike" spc="-1">
                <a:solidFill>
                  <a:srgbClr val="000000"/>
                </a:solidFill>
                <a:latin typeface="Calibri"/>
                <a:ea typeface="DejaVu Sans"/>
              </a:rPr>
              <a:t>Enregistrez régulièrement </a:t>
            </a:r>
            <a:r>
              <a:rPr lang="fr-FR" sz="1400" b="0" strike="noStrike" spc="-1">
                <a:solidFill>
                  <a:srgbClr val="000000"/>
                </a:solidFill>
                <a:latin typeface="Calibri"/>
                <a:ea typeface="DejaVu Sans"/>
              </a:rPr>
              <a:t>votre saisie et ne fermez pas la fenêtre en cliquant sur la croix rouge sans avoir enregistré au préalable : toutes les données saisies seraient perdues. </a:t>
            </a:r>
            <a:endParaRPr lang="fr-FR" sz="1400" b="0" strike="noStrike" spc="-1">
              <a:latin typeface="Arial"/>
            </a:endParaRPr>
          </a:p>
          <a:p>
            <a:r>
              <a:rPr lang="fr-FR" sz="1400" b="0" u="sng" strike="noStrike" spc="-1">
                <a:solidFill>
                  <a:srgbClr val="000000"/>
                </a:solidFill>
                <a:uFillTx/>
                <a:latin typeface="Calibri"/>
                <a:ea typeface="DejaVu Sans"/>
              </a:rPr>
              <a:t>Vous pouvez à tout moment </a:t>
            </a:r>
            <a:r>
              <a:rPr lang="fr-FR" sz="1400" b="0" strike="noStrike" spc="-1">
                <a:solidFill>
                  <a:srgbClr val="000000"/>
                </a:solidFill>
                <a:latin typeface="Calibri"/>
                <a:ea typeface="DejaVu Sans"/>
              </a:rPr>
              <a:t>: </a:t>
            </a:r>
            <a:endParaRPr lang="fr-FR" sz="1400" b="0" strike="noStrike" spc="-1">
              <a:latin typeface="Arial"/>
            </a:endParaRPr>
          </a:p>
          <a:p>
            <a:r>
              <a:rPr lang="fr-FR" sz="1400" b="1" strike="noStrike" spc="-1">
                <a:solidFill>
                  <a:srgbClr val="000000"/>
                </a:solidFill>
                <a:latin typeface="Calibri"/>
                <a:ea typeface="DejaVu Sans"/>
              </a:rPr>
              <a:t>Modifier </a:t>
            </a:r>
            <a:r>
              <a:rPr lang="fr-FR" sz="1400" b="0" strike="noStrike" spc="-1">
                <a:solidFill>
                  <a:srgbClr val="000000"/>
                </a:solidFill>
                <a:latin typeface="Calibri"/>
                <a:ea typeface="DejaVu Sans"/>
              </a:rPr>
              <a:t>votre demande à l’état de brouillon (tant qu’elle n’est pas envoyée) et revenir en arrière à tout moment dans le processus et les étapes de saisie, </a:t>
            </a:r>
            <a:endParaRPr lang="fr-FR" sz="1400" b="0" strike="noStrike" spc="-1">
              <a:latin typeface="Arial"/>
            </a:endParaRPr>
          </a:p>
          <a:p>
            <a:r>
              <a:rPr lang="fr-FR" sz="1400" b="0" strike="noStrike" spc="-1">
                <a:solidFill>
                  <a:srgbClr val="000000"/>
                </a:solidFill>
                <a:latin typeface="Calibri"/>
                <a:ea typeface="DejaVu Sans"/>
              </a:rPr>
              <a:t>Eventuellement </a:t>
            </a:r>
            <a:r>
              <a:rPr lang="fr-FR" sz="1400" b="1" strike="noStrike" spc="-1">
                <a:solidFill>
                  <a:srgbClr val="000000"/>
                </a:solidFill>
                <a:latin typeface="Calibri"/>
                <a:ea typeface="DejaVu Sans"/>
              </a:rPr>
              <a:t>supprimer</a:t>
            </a:r>
            <a:r>
              <a:rPr lang="fr-FR" sz="1400" b="0" strike="noStrike" spc="-1">
                <a:solidFill>
                  <a:srgbClr val="000000"/>
                </a:solidFill>
                <a:latin typeface="Calibri"/>
                <a:ea typeface="DejaVu Sans"/>
              </a:rPr>
              <a:t> votre demande, </a:t>
            </a:r>
            <a:endParaRPr lang="fr-FR" sz="1400" b="0" strike="noStrike" spc="-1">
              <a:latin typeface="Arial"/>
            </a:endParaRPr>
          </a:p>
          <a:p>
            <a:r>
              <a:rPr lang="fr-FR" sz="1400" b="1" strike="noStrike" spc="-1">
                <a:solidFill>
                  <a:srgbClr val="000000"/>
                </a:solidFill>
                <a:latin typeface="Calibri"/>
                <a:ea typeface="DejaVu Sans"/>
              </a:rPr>
              <a:t>Exporter et récupérer </a:t>
            </a:r>
            <a:r>
              <a:rPr lang="fr-FR" sz="1400" b="0" strike="noStrike" spc="-1">
                <a:solidFill>
                  <a:srgbClr val="000000"/>
                </a:solidFill>
                <a:latin typeface="Calibri"/>
                <a:ea typeface="DejaVu Sans"/>
              </a:rPr>
              <a:t>à tout moment votre demande au format PDF tout au long de votre saisie,  </a:t>
            </a:r>
            <a:endParaRPr lang="fr-FR" sz="1400" b="0" strike="noStrike" spc="-1">
              <a:latin typeface="Arial"/>
            </a:endParaRPr>
          </a:p>
          <a:p>
            <a:r>
              <a:rPr lang="fr-FR" sz="1400" b="0" strike="noStrike" spc="-1">
                <a:solidFill>
                  <a:srgbClr val="000000"/>
                </a:solidFill>
                <a:latin typeface="Calibri"/>
                <a:ea typeface="DejaVu Sans"/>
              </a:rPr>
              <a:t>Rédiger plusieurs demandes (il n’est pas nécessaire d’avoir envoyé une demande afin d’en préparer une seconde). </a:t>
            </a:r>
            <a:r>
              <a:rPr lang="fr-FR" sz="1400" b="0" strike="noStrike" spc="-1">
                <a:solidFill>
                  <a:srgbClr val="000000"/>
                </a:solidFill>
                <a:latin typeface="Times New Roman"/>
                <a:ea typeface="DejaVu Sans"/>
              </a:rPr>
              <a:t>ª</a:t>
            </a:r>
            <a:endParaRPr lang="fr-FR" sz="1400" b="0" strike="noStrike" spc="-1">
              <a:latin typeface="Arial"/>
            </a:endParaRPr>
          </a:p>
          <a:p>
            <a:r>
              <a:rPr lang="fr-FR" sz="1400" b="1" strike="noStrike" spc="-1">
                <a:solidFill>
                  <a:srgbClr val="000000"/>
                </a:solidFill>
                <a:latin typeface="Calibri"/>
                <a:ea typeface="DejaVu Sans"/>
              </a:rPr>
              <a:t>Communiquer</a:t>
            </a:r>
            <a:r>
              <a:rPr lang="fr-FR" sz="1400" b="0" strike="noStrike" spc="-1">
                <a:solidFill>
                  <a:srgbClr val="000000"/>
                </a:solidFill>
                <a:latin typeface="Calibri"/>
                <a:ea typeface="DejaVu Sans"/>
              </a:rPr>
              <a:t> avec le service en charge du suivi de votre demande une fois celle-ci envoyée, en cliquant sur le </a:t>
            </a:r>
            <a:r>
              <a:rPr lang="fr-FR" sz="1400" b="1" u="sng" strike="noStrike" spc="-1">
                <a:solidFill>
                  <a:srgbClr val="000000"/>
                </a:solidFill>
                <a:uFillTx/>
                <a:latin typeface="Calibri"/>
                <a:ea typeface="DejaVu Sans"/>
              </a:rPr>
              <a:t>bouton</a:t>
            </a:r>
            <a:r>
              <a:rPr lang="fr-FR" sz="1400" b="0" strike="noStrike" spc="-1">
                <a:solidFill>
                  <a:srgbClr val="000000"/>
                </a:solidFill>
                <a:latin typeface="Calibri"/>
                <a:ea typeface="DejaVu Sans"/>
              </a:rPr>
              <a:t> « Communication » </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ustomShape 1"/>
          <p:cNvSpPr/>
          <p:nvPr/>
        </p:nvSpPr>
        <p:spPr>
          <a:xfrm>
            <a:off x="214920" y="303480"/>
            <a:ext cx="206640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u="sng" strike="noStrike" spc="-1">
                <a:solidFill>
                  <a:srgbClr val="000000"/>
                </a:solidFill>
                <a:uFillTx/>
                <a:latin typeface="Calibri"/>
                <a:ea typeface="Calibri"/>
              </a:rPr>
              <a:t>Etape 6 : Indicateurs</a:t>
            </a:r>
            <a:endParaRPr lang="fr-FR" sz="1800" b="0" strike="noStrike" spc="-1">
              <a:latin typeface="Arial"/>
            </a:endParaRPr>
          </a:p>
        </p:txBody>
      </p:sp>
      <p:pic>
        <p:nvPicPr>
          <p:cNvPr id="2" name="Image 1"/>
          <p:cNvPicPr>
            <a:picLocks noChangeAspect="1"/>
          </p:cNvPicPr>
          <p:nvPr/>
        </p:nvPicPr>
        <p:blipFill>
          <a:blip r:embed="rId2"/>
          <a:stretch>
            <a:fillRect/>
          </a:stretch>
        </p:blipFill>
        <p:spPr>
          <a:xfrm>
            <a:off x="437306" y="866775"/>
            <a:ext cx="10421194" cy="4438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251640" y="190800"/>
            <a:ext cx="281916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Etape 7 : Pièces justificatives</a:t>
            </a:r>
            <a:endParaRPr lang="fr-FR" sz="1800" b="0" strike="noStrike" spc="-1">
              <a:latin typeface="Arial"/>
            </a:endParaRPr>
          </a:p>
        </p:txBody>
      </p:sp>
      <p:pic>
        <p:nvPicPr>
          <p:cNvPr id="72" name="Image 2"/>
          <p:cNvPicPr/>
          <p:nvPr/>
        </p:nvPicPr>
        <p:blipFill>
          <a:blip r:embed="rId2"/>
          <a:srcRect l="12066" t="9052" r="-172" b="23752"/>
          <a:stretch/>
        </p:blipFill>
        <p:spPr>
          <a:xfrm>
            <a:off x="372600" y="699120"/>
            <a:ext cx="9397440" cy="5676480"/>
          </a:xfrm>
          <a:prstGeom prst="rect">
            <a:avLst/>
          </a:prstGeom>
          <a:ln>
            <a:solidFill>
              <a:schemeClr val="tx2">
                <a:lumMod val="50000"/>
                <a:lumOff val="50000"/>
              </a:schemeClr>
            </a:solidFill>
          </a:ln>
          <a:effectLst>
            <a:outerShdw blurRad="50800" dist="38160" dir="5400000" algn="t"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stomShape 1"/>
          <p:cNvSpPr/>
          <p:nvPr/>
        </p:nvSpPr>
        <p:spPr>
          <a:xfrm>
            <a:off x="352440" y="140400"/>
            <a:ext cx="5409720" cy="609120"/>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oAutofit/>
          </a:bodyPr>
          <a:lstStyle/>
          <a:p>
            <a:pPr>
              <a:lnSpc>
                <a:spcPct val="107000"/>
              </a:lnSpc>
              <a:spcAft>
                <a:spcPts val="799"/>
              </a:spcAft>
            </a:pPr>
            <a:r>
              <a:rPr lang="fr-FR" sz="1100" b="0" strike="noStrike" spc="-1">
                <a:solidFill>
                  <a:srgbClr val="000000"/>
                </a:solidFill>
                <a:latin typeface="Calibri"/>
                <a:ea typeface="Calibri"/>
              </a:rPr>
              <a:t>Cliquer sur le bouton « ajouter une pièce » pour télécharger les pièces jointes.</a:t>
            </a:r>
            <a:endParaRPr lang="fr-FR" sz="1100" b="0" strike="noStrike" spc="-1">
              <a:latin typeface="Arial"/>
            </a:endParaRPr>
          </a:p>
        </p:txBody>
      </p:sp>
      <p:sp>
        <p:nvSpPr>
          <p:cNvPr id="74" name="CustomShape 2"/>
          <p:cNvSpPr/>
          <p:nvPr/>
        </p:nvSpPr>
        <p:spPr>
          <a:xfrm>
            <a:off x="5932080" y="130320"/>
            <a:ext cx="5495400" cy="523440"/>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oAutofit/>
          </a:bodyPr>
          <a:lstStyle/>
          <a:p>
            <a:pPr>
              <a:lnSpc>
                <a:spcPct val="107000"/>
              </a:lnSpc>
              <a:spcAft>
                <a:spcPts val="799"/>
              </a:spcAft>
            </a:pPr>
            <a:r>
              <a:rPr lang="fr-FR" sz="1100" b="0" strike="noStrike" spc="-1">
                <a:solidFill>
                  <a:srgbClr val="000000"/>
                </a:solidFill>
                <a:latin typeface="Calibri"/>
                <a:ea typeface="Calibri"/>
              </a:rPr>
              <a:t>Ne pas oublier de cocher la case « attestation du bénéficiaire » que vous aurez téléchargée, remplie et ensuite réintroduit dans l’outil</a:t>
            </a:r>
            <a:endParaRPr lang="fr-FR" sz="1100" b="0" strike="noStrike" spc="-1">
              <a:latin typeface="Arial"/>
            </a:endParaRPr>
          </a:p>
        </p:txBody>
      </p:sp>
      <p:pic>
        <p:nvPicPr>
          <p:cNvPr id="2" name="Image 1"/>
          <p:cNvPicPr>
            <a:picLocks noChangeAspect="1"/>
          </p:cNvPicPr>
          <p:nvPr/>
        </p:nvPicPr>
        <p:blipFill>
          <a:blip r:embed="rId2"/>
          <a:stretch>
            <a:fillRect/>
          </a:stretch>
        </p:blipFill>
        <p:spPr>
          <a:xfrm>
            <a:off x="352440" y="966960"/>
            <a:ext cx="10915635" cy="6265130"/>
          </a:xfrm>
          <a:prstGeom prst="rect">
            <a:avLst/>
          </a:prstGeom>
        </p:spPr>
      </p:pic>
      <p:cxnSp>
        <p:nvCxnSpPr>
          <p:cNvPr id="4" name="Connecteur droit avec flèche 3"/>
          <p:cNvCxnSpPr/>
          <p:nvPr/>
        </p:nvCxnSpPr>
        <p:spPr>
          <a:xfrm flipH="1">
            <a:off x="1838325" y="276225"/>
            <a:ext cx="2343150" cy="1133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485775" y="653760"/>
            <a:ext cx="7096125" cy="522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146520" y="153360"/>
            <a:ext cx="388152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u="sng" strike="noStrike" spc="-1">
                <a:solidFill>
                  <a:srgbClr val="000000"/>
                </a:solidFill>
                <a:uFillTx/>
                <a:latin typeface="Calibri"/>
                <a:ea typeface="Calibri"/>
              </a:rPr>
              <a:t>Confirmation de l’envoi de la demande :</a:t>
            </a:r>
            <a:endParaRPr lang="fr-FR" sz="1800" b="0" strike="noStrike" spc="-1">
              <a:latin typeface="Arial"/>
            </a:endParaRPr>
          </a:p>
        </p:txBody>
      </p:sp>
      <p:grpSp>
        <p:nvGrpSpPr>
          <p:cNvPr id="79" name="Group 2"/>
          <p:cNvGrpSpPr/>
          <p:nvPr/>
        </p:nvGrpSpPr>
        <p:grpSpPr>
          <a:xfrm>
            <a:off x="266400" y="766080"/>
            <a:ext cx="7812360" cy="339840"/>
            <a:chOff x="266400" y="766080"/>
            <a:chExt cx="7812360" cy="339840"/>
          </a:xfrm>
        </p:grpSpPr>
        <p:pic>
          <p:nvPicPr>
            <p:cNvPr id="80" name="Image 3"/>
            <p:cNvPicPr/>
            <p:nvPr/>
          </p:nvPicPr>
          <p:blipFill>
            <a:blip r:embed="rId2"/>
            <a:srcRect l="12041" t="76707" r="13007" b="19554"/>
            <a:stretch/>
          </p:blipFill>
          <p:spPr>
            <a:xfrm>
              <a:off x="266400" y="802080"/>
              <a:ext cx="7563960" cy="268200"/>
            </a:xfrm>
            <a:prstGeom prst="rect">
              <a:avLst/>
            </a:prstGeom>
            <a:ln>
              <a:noFill/>
            </a:ln>
          </p:spPr>
        </p:pic>
        <p:sp>
          <p:nvSpPr>
            <p:cNvPr id="81" name="CustomShape 3"/>
            <p:cNvSpPr/>
            <p:nvPr/>
          </p:nvSpPr>
          <p:spPr>
            <a:xfrm>
              <a:off x="6648840" y="766080"/>
              <a:ext cx="1429920" cy="339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7000"/>
                </a:lnSpc>
                <a:spcAft>
                  <a:spcPts val="799"/>
                </a:spcAft>
              </a:pPr>
              <a:r>
                <a:rPr lang="fr-FR" sz="1100" b="0" strike="noStrike" spc="-1">
                  <a:solidFill>
                    <a:srgbClr val="FFFFFF"/>
                  </a:solidFill>
                  <a:latin typeface="Calibri"/>
                  <a:ea typeface="Times New Roman"/>
                </a:rPr>
                <a:t> </a:t>
              </a:r>
              <a:endParaRPr lang="fr-FR" sz="1100" b="0" strike="noStrike" spc="-1">
                <a:latin typeface="Arial"/>
              </a:endParaRPr>
            </a:p>
          </p:txBody>
        </p:sp>
      </p:grpSp>
      <p:pic>
        <p:nvPicPr>
          <p:cNvPr id="82" name="Picture 2"/>
          <p:cNvPicPr/>
          <p:nvPr/>
        </p:nvPicPr>
        <p:blipFill>
          <a:blip r:embed="rId3"/>
          <a:srcRect l="2036" t="3131" r="3533" b="19012"/>
          <a:stretch/>
        </p:blipFill>
        <p:spPr>
          <a:xfrm>
            <a:off x="266400" y="1330560"/>
            <a:ext cx="7812720" cy="1518480"/>
          </a:xfrm>
          <a:prstGeom prst="rect">
            <a:avLst/>
          </a:prstGeom>
          <a:ln w="9360">
            <a:noFill/>
          </a:ln>
        </p:spPr>
      </p:pic>
      <p:pic>
        <p:nvPicPr>
          <p:cNvPr id="83" name="Picture 3"/>
          <p:cNvPicPr/>
          <p:nvPr/>
        </p:nvPicPr>
        <p:blipFill>
          <a:blip r:embed="rId4"/>
          <a:srcRect l="166" r="103" b="6065"/>
          <a:stretch/>
        </p:blipFill>
        <p:spPr>
          <a:xfrm>
            <a:off x="447480" y="3692520"/>
            <a:ext cx="7719120" cy="1426320"/>
          </a:xfrm>
          <a:prstGeom prst="rect">
            <a:avLst/>
          </a:prstGeom>
          <a:ln w="9360">
            <a:noFill/>
          </a:ln>
        </p:spPr>
      </p:pic>
      <p:sp>
        <p:nvSpPr>
          <p:cNvPr id="84" name="CustomShape 4"/>
          <p:cNvSpPr/>
          <p:nvPr/>
        </p:nvSpPr>
        <p:spPr>
          <a:xfrm>
            <a:off x="552960" y="5639400"/>
            <a:ext cx="60955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Calibri"/>
              </a:rPr>
              <a:t>Cliquer sur envoyer, une demande de confirmation de l’envoi apparaît. Cliquer sur oui</a:t>
            </a:r>
            <a:endParaRPr lang="fr-FR" sz="1800" b="0" strike="noStrike" spc="-1">
              <a:latin typeface="Arial"/>
            </a:endParaRPr>
          </a:p>
        </p:txBody>
      </p:sp>
      <p:sp>
        <p:nvSpPr>
          <p:cNvPr id="85" name="CustomShape 5"/>
          <p:cNvSpPr/>
          <p:nvPr/>
        </p:nvSpPr>
        <p:spPr>
          <a:xfrm flipV="1">
            <a:off x="2267280" y="1142280"/>
            <a:ext cx="4509000" cy="448128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
        <p:nvSpPr>
          <p:cNvPr id="86" name="CustomShape 6"/>
          <p:cNvSpPr/>
          <p:nvPr/>
        </p:nvSpPr>
        <p:spPr>
          <a:xfrm flipV="1">
            <a:off x="2592720" y="2516760"/>
            <a:ext cx="4471560" cy="361980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154440" y="131400"/>
            <a:ext cx="11682360" cy="77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Si vous voulez corriger votre demande, vous pouvez procéder de la manière suivante :</a:t>
            </a:r>
            <a:endParaRPr lang="fr-FR" sz="1800" b="0" strike="noStrike" spc="-1">
              <a:latin typeface="Arial"/>
            </a:endParaRPr>
          </a:p>
          <a:p>
            <a:pPr>
              <a:lnSpc>
                <a:spcPct val="107000"/>
              </a:lnSpc>
              <a:spcAft>
                <a:spcPts val="799"/>
              </a:spcAft>
            </a:pPr>
            <a:r>
              <a:rPr lang="fr-FR" sz="1800" b="0" strike="noStrike" spc="-1">
                <a:solidFill>
                  <a:srgbClr val="000000"/>
                </a:solidFill>
                <a:latin typeface="Calibri"/>
                <a:ea typeface="Calibri"/>
              </a:rPr>
              <a:t>1 - rechercher la demande </a:t>
            </a:r>
            <a:endParaRPr lang="fr-FR" sz="1800" b="0" strike="noStrike" spc="-1">
              <a:latin typeface="Arial"/>
            </a:endParaRPr>
          </a:p>
        </p:txBody>
      </p:sp>
      <p:pic>
        <p:nvPicPr>
          <p:cNvPr id="88" name="Image 2"/>
          <p:cNvPicPr/>
          <p:nvPr/>
        </p:nvPicPr>
        <p:blipFill>
          <a:blip r:embed="rId2"/>
          <a:stretch/>
        </p:blipFill>
        <p:spPr>
          <a:xfrm>
            <a:off x="412920" y="1187280"/>
            <a:ext cx="10071000" cy="4232520"/>
          </a:xfrm>
          <a:prstGeom prst="rect">
            <a:avLst/>
          </a:prstGeom>
          <a:ln>
            <a:solidFill>
              <a:schemeClr val="tx2">
                <a:lumMod val="50000"/>
                <a:lumOff val="50000"/>
              </a:schemeClr>
            </a:solidFill>
          </a:ln>
          <a:effectLst>
            <a:outerShdw blurRad="50800" dist="37674" dir="13500000" algn="br"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259560" y="165600"/>
            <a:ext cx="240300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2 – Cliquer sur le crayon</a:t>
            </a:r>
            <a:endParaRPr lang="fr-FR" sz="1800" b="0" strike="noStrike" spc="-1">
              <a:latin typeface="Arial"/>
            </a:endParaRPr>
          </a:p>
        </p:txBody>
      </p:sp>
      <p:pic>
        <p:nvPicPr>
          <p:cNvPr id="90" name="Image 2"/>
          <p:cNvPicPr/>
          <p:nvPr/>
        </p:nvPicPr>
        <p:blipFill>
          <a:blip r:embed="rId2"/>
          <a:stretch/>
        </p:blipFill>
        <p:spPr>
          <a:xfrm>
            <a:off x="397440" y="992520"/>
            <a:ext cx="9497880" cy="2217240"/>
          </a:xfrm>
          <a:prstGeom prst="rect">
            <a:avLst/>
          </a:prstGeom>
          <a:ln>
            <a:solidFill>
              <a:schemeClr val="tx2">
                <a:lumMod val="50000"/>
                <a:lumOff val="50000"/>
              </a:schemeClr>
            </a:solidFill>
          </a:ln>
          <a:effectLst>
            <a:outerShdw blurRad="50800" dist="37674" dir="2700000" algn="tl" rotWithShape="0">
              <a:srgbClr val="000000">
                <a:alpha val="40000"/>
              </a:srgbClr>
            </a:outerShdw>
          </a:effectLst>
        </p:spPr>
      </p:pic>
      <p:sp>
        <p:nvSpPr>
          <p:cNvPr id="91" name="CustomShape 2"/>
          <p:cNvSpPr/>
          <p:nvPr/>
        </p:nvSpPr>
        <p:spPr>
          <a:xfrm>
            <a:off x="397440" y="4051080"/>
            <a:ext cx="6095520" cy="67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Cet icône ouvre l’option correction et l’autre à côté est l’option consultation</a:t>
            </a:r>
            <a:endParaRPr lang="fr-FR" sz="1800" b="0" strike="noStrike" spc="-1">
              <a:latin typeface="Arial"/>
            </a:endParaRPr>
          </a:p>
        </p:txBody>
      </p:sp>
      <p:sp>
        <p:nvSpPr>
          <p:cNvPr id="92" name="CustomShape 3"/>
          <p:cNvSpPr/>
          <p:nvPr/>
        </p:nvSpPr>
        <p:spPr>
          <a:xfrm flipV="1">
            <a:off x="4872600" y="2667600"/>
            <a:ext cx="3807720" cy="142776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207720" y="240840"/>
            <a:ext cx="233136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3 – faire les corrections</a:t>
            </a:r>
            <a:endParaRPr lang="fr-FR" sz="1800" b="0" strike="noStrike" spc="-1">
              <a:latin typeface="Arial"/>
            </a:endParaRPr>
          </a:p>
        </p:txBody>
      </p:sp>
      <p:pic>
        <p:nvPicPr>
          <p:cNvPr id="94" name="Image 2"/>
          <p:cNvPicPr/>
          <p:nvPr/>
        </p:nvPicPr>
        <p:blipFill>
          <a:blip r:embed="rId2"/>
          <a:stretch/>
        </p:blipFill>
        <p:spPr>
          <a:xfrm>
            <a:off x="312120" y="970200"/>
            <a:ext cx="9507960" cy="3589200"/>
          </a:xfrm>
          <a:prstGeom prst="rect">
            <a:avLst/>
          </a:prstGeom>
          <a:ln w="12600">
            <a:solidFill>
              <a:schemeClr val="tx1"/>
            </a:solidFill>
            <a:round/>
          </a:ln>
        </p:spPr>
      </p:pic>
      <p:sp>
        <p:nvSpPr>
          <p:cNvPr id="95" name="CustomShape 2"/>
          <p:cNvSpPr/>
          <p:nvPr/>
        </p:nvSpPr>
        <p:spPr>
          <a:xfrm>
            <a:off x="528120" y="5063400"/>
            <a:ext cx="309348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Ecran après clic pour correction</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 2"/>
          <p:cNvPicPr/>
          <p:nvPr/>
        </p:nvPicPr>
        <p:blipFill>
          <a:blip r:embed="rId2"/>
          <a:stretch/>
        </p:blipFill>
        <p:spPr>
          <a:xfrm>
            <a:off x="374400" y="1045440"/>
            <a:ext cx="10159560" cy="3013200"/>
          </a:xfrm>
          <a:prstGeom prst="rect">
            <a:avLst/>
          </a:prstGeom>
          <a:ln w="19080">
            <a:solidFill>
              <a:schemeClr val="tx2">
                <a:lumMod val="50000"/>
                <a:lumOff val="50000"/>
              </a:schemeClr>
            </a:solidFill>
            <a:round/>
          </a:ln>
        </p:spPr>
      </p:pic>
      <p:sp>
        <p:nvSpPr>
          <p:cNvPr id="97" name="CustomShape 1"/>
          <p:cNvSpPr/>
          <p:nvPr/>
        </p:nvSpPr>
        <p:spPr>
          <a:xfrm>
            <a:off x="395640" y="290880"/>
            <a:ext cx="329004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Ecran après clic pour consultation</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354960" y="333360"/>
            <a:ext cx="11531880" cy="12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Rappel : Le lien de connexion est le même que pour la demande de subvention. Vous devez vous reconnecter (identifiant et mot de passe. La procédure est la même que pour une demande de subvention. Mais, il faudra cliquer sur le menu « demande de paiement »</a:t>
            </a:r>
            <a:endParaRPr lang="fr-FR" sz="1800" b="0" strike="noStrike" spc="-1">
              <a:latin typeface="Arial"/>
            </a:endParaRPr>
          </a:p>
          <a:p>
            <a:pPr>
              <a:lnSpc>
                <a:spcPct val="107000"/>
              </a:lnSpc>
              <a:spcAft>
                <a:spcPts val="799"/>
              </a:spcAft>
            </a:pPr>
            <a:r>
              <a:rPr lang="fr-FR" sz="1400" b="0" strike="noStrike" spc="-1">
                <a:solidFill>
                  <a:srgbClr val="000000"/>
                </a:solidFill>
                <a:latin typeface="Calibri"/>
                <a:ea typeface="Calibri"/>
              </a:rPr>
              <a:t> </a:t>
            </a:r>
            <a:endParaRPr lang="fr-FR" sz="1400" b="0" strike="noStrike" spc="-1">
              <a:latin typeface="Arial"/>
            </a:endParaRPr>
          </a:p>
        </p:txBody>
      </p:sp>
      <p:sp>
        <p:nvSpPr>
          <p:cNvPr id="46" name="CustomShape 2"/>
          <p:cNvSpPr/>
          <p:nvPr/>
        </p:nvSpPr>
        <p:spPr>
          <a:xfrm>
            <a:off x="5016960" y="1359000"/>
            <a:ext cx="2867760" cy="578160"/>
          </a:xfrm>
          <a:prstGeom prst="rect">
            <a:avLst/>
          </a:prstGeom>
          <a:noFill/>
          <a:ln>
            <a:noFill/>
          </a:ln>
        </p:spPr>
        <p:style>
          <a:lnRef idx="0">
            <a:scrgbClr r="0" g="0" b="0"/>
          </a:lnRef>
          <a:fillRef idx="0">
            <a:scrgbClr r="0" g="0" b="0"/>
          </a:fillRef>
          <a:effectRef idx="0">
            <a:scrgbClr r="0" g="0" b="0"/>
          </a:effectRef>
          <a:fontRef idx="minor"/>
        </p:style>
        <p:txBody>
          <a:bodyPr wrap="none" anchor="ctr">
            <a:spAutoFit/>
          </a:bodyPr>
          <a:lstStyle/>
          <a:p>
            <a:pPr>
              <a:lnSpc>
                <a:spcPct val="100000"/>
              </a:lnSpc>
            </a:pPr>
            <a:r>
              <a:rPr lang="fr-FR" sz="1400" b="0" strike="noStrike" spc="-1">
                <a:solidFill>
                  <a:srgbClr val="000000"/>
                </a:solidFill>
                <a:latin typeface="Calibri"/>
                <a:ea typeface="Calibri"/>
              </a:rPr>
              <a:t>Création de la Demande de Paiement</a:t>
            </a:r>
            <a:endParaRPr lang="fr-FR" sz="1400" b="0" strike="noStrike" spc="-1">
              <a:latin typeface="Arial"/>
            </a:endParaRPr>
          </a:p>
          <a:p>
            <a:pPr>
              <a:lnSpc>
                <a:spcPct val="100000"/>
              </a:lnSpc>
            </a:pPr>
            <a:endParaRPr lang="fr-FR" sz="1400" b="0" strike="noStrike" spc="-1">
              <a:latin typeface="Arial"/>
            </a:endParaRPr>
          </a:p>
        </p:txBody>
      </p:sp>
      <p:sp>
        <p:nvSpPr>
          <p:cNvPr id="47" name="CustomShape 3"/>
          <p:cNvSpPr/>
          <p:nvPr/>
        </p:nvSpPr>
        <p:spPr>
          <a:xfrm>
            <a:off x="4060440" y="1725120"/>
            <a:ext cx="4780440" cy="303840"/>
          </a:xfrm>
          <a:prstGeom prst="rect">
            <a:avLst/>
          </a:prstGeom>
          <a:noFill/>
          <a:ln>
            <a:noFill/>
          </a:ln>
        </p:spPr>
        <p:style>
          <a:lnRef idx="0">
            <a:scrgbClr r="0" g="0" b="0"/>
          </a:lnRef>
          <a:fillRef idx="0">
            <a:scrgbClr r="0" g="0" b="0"/>
          </a:fillRef>
          <a:effectRef idx="0">
            <a:scrgbClr r="0" g="0" b="0"/>
          </a:effectRef>
          <a:fontRef idx="minor"/>
        </p:style>
        <p:txBody>
          <a:bodyPr wrap="none" anchor="ctr">
            <a:spAutoFit/>
          </a:bodyPr>
          <a:lstStyle/>
          <a:p>
            <a:pPr>
              <a:lnSpc>
                <a:spcPct val="100000"/>
              </a:lnSpc>
            </a:pPr>
            <a:r>
              <a:rPr lang="fr-FR" sz="1400" b="0" strike="noStrike" spc="-1">
                <a:solidFill>
                  <a:srgbClr val="000000"/>
                </a:solidFill>
                <a:latin typeface="Calibri"/>
                <a:ea typeface="Calibri"/>
              </a:rPr>
              <a:t>Elle s’effectue à partir de votre portail, en cliquant sur le bouton</a:t>
            </a:r>
            <a:endParaRPr lang="fr-FR" sz="1400" b="0" strike="noStrike" spc="-1">
              <a:latin typeface="Arial"/>
            </a:endParaRPr>
          </a:p>
        </p:txBody>
      </p:sp>
      <p:pic>
        <p:nvPicPr>
          <p:cNvPr id="48" name="Image 5"/>
          <p:cNvPicPr/>
          <p:nvPr/>
        </p:nvPicPr>
        <p:blipFill>
          <a:blip r:embed="rId2"/>
          <a:stretch/>
        </p:blipFill>
        <p:spPr>
          <a:xfrm>
            <a:off x="354960" y="2962440"/>
            <a:ext cx="10624680" cy="3445560"/>
          </a:xfrm>
          <a:prstGeom prst="rect">
            <a:avLst/>
          </a:prstGeom>
          <a:ln>
            <a:noFill/>
          </a:ln>
        </p:spPr>
      </p:pic>
      <p:sp>
        <p:nvSpPr>
          <p:cNvPr id="49" name="CustomShape 4"/>
          <p:cNvSpPr/>
          <p:nvPr/>
        </p:nvSpPr>
        <p:spPr>
          <a:xfrm>
            <a:off x="4634640" y="1876680"/>
            <a:ext cx="4346280" cy="368460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263160" y="125280"/>
            <a:ext cx="11460960" cy="205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dirty="0">
                <a:solidFill>
                  <a:srgbClr val="000000"/>
                </a:solidFill>
                <a:latin typeface="Calibri"/>
                <a:ea typeface="Calibri"/>
              </a:rPr>
              <a:t>Ensuite, vous devrez choisir votre dossier avec un numéro </a:t>
            </a:r>
            <a:r>
              <a:rPr lang="fr-FR" spc="-1" dirty="0" smtClean="0">
                <a:solidFill>
                  <a:srgbClr val="000000"/>
                </a:solidFill>
                <a:latin typeface="Calibri"/>
                <a:ea typeface="Calibri"/>
              </a:rPr>
              <a:t>FEDER-FSE+ ou PCIA</a:t>
            </a:r>
            <a:r>
              <a:rPr lang="fr-FR" sz="1800" b="0" strike="noStrike" spc="-1" dirty="0" smtClean="0">
                <a:solidFill>
                  <a:srgbClr val="000000"/>
                </a:solidFill>
                <a:latin typeface="Calibri"/>
                <a:ea typeface="Calibri"/>
              </a:rPr>
              <a:t> </a:t>
            </a:r>
            <a:r>
              <a:rPr lang="fr-FR" sz="1800" b="0" strike="noStrike" spc="-1" dirty="0">
                <a:solidFill>
                  <a:srgbClr val="000000"/>
                </a:solidFill>
                <a:latin typeface="Calibri"/>
                <a:ea typeface="Calibri"/>
              </a:rPr>
              <a:t>qui commence par </a:t>
            </a:r>
            <a:r>
              <a:rPr lang="fr-FR" spc="-1" dirty="0" smtClean="0">
                <a:solidFill>
                  <a:srgbClr val="000000"/>
                </a:solidFill>
                <a:latin typeface="Calibri"/>
                <a:ea typeface="Calibri"/>
              </a:rPr>
              <a:t>GUY ou PCI</a:t>
            </a:r>
            <a:r>
              <a:rPr lang="fr-FR" sz="1800" b="0" strike="noStrike" spc="-1" dirty="0" smtClean="0">
                <a:solidFill>
                  <a:srgbClr val="000000"/>
                </a:solidFill>
                <a:latin typeface="Calibri"/>
                <a:ea typeface="Calibri"/>
              </a:rPr>
              <a:t> </a:t>
            </a:r>
            <a:r>
              <a:rPr lang="fr-FR" sz="1800" b="0" strike="noStrike" spc="-1" dirty="0">
                <a:solidFill>
                  <a:srgbClr val="000000"/>
                </a:solidFill>
                <a:latin typeface="Calibri"/>
                <a:ea typeface="Calibri"/>
              </a:rPr>
              <a:t>(ex : </a:t>
            </a:r>
            <a:r>
              <a:rPr lang="fr-FR" spc="-1" dirty="0" smtClean="0">
                <a:solidFill>
                  <a:srgbClr val="000000"/>
                </a:solidFill>
                <a:latin typeface="Calibri"/>
                <a:ea typeface="Calibri"/>
              </a:rPr>
              <a:t>GUY</a:t>
            </a:r>
            <a:r>
              <a:rPr lang="fr-FR" sz="1800" b="0" strike="noStrike" spc="-1" dirty="0" smtClean="0">
                <a:solidFill>
                  <a:srgbClr val="000000"/>
                </a:solidFill>
                <a:latin typeface="Calibri"/>
                <a:ea typeface="Calibri"/>
              </a:rPr>
              <a:t>XXX</a:t>
            </a:r>
            <a:r>
              <a:rPr lang="fr-FR" sz="1800" b="0" strike="noStrike" spc="-1" dirty="0">
                <a:solidFill>
                  <a:srgbClr val="000000"/>
                </a:solidFill>
                <a:latin typeface="Calibri"/>
                <a:ea typeface="Calibri"/>
              </a:rPr>
              <a:t>) dans la liste et cliquer dessus pour l’ouvrir. Il s’appuie essentiellement sur l’opération programmée. 7 étapes sont nécessaires pour créer une demande de paiement.</a:t>
            </a:r>
            <a:endParaRPr lang="fr-FR" sz="1800" b="0" strike="noStrike" spc="-1" dirty="0">
              <a:latin typeface="Arial"/>
            </a:endParaRPr>
          </a:p>
          <a:p>
            <a:pPr>
              <a:lnSpc>
                <a:spcPct val="107000"/>
              </a:lnSpc>
              <a:spcAft>
                <a:spcPts val="799"/>
              </a:spcAft>
            </a:pPr>
            <a:r>
              <a:rPr lang="fr-FR" sz="1800" b="0" strike="noStrike" spc="-1" dirty="0">
                <a:solidFill>
                  <a:srgbClr val="000000"/>
                </a:solidFill>
                <a:latin typeface="Calibri"/>
                <a:ea typeface="Calibri"/>
              </a:rPr>
              <a:t>Vous verrez apparaître le masque suivant :</a:t>
            </a:r>
            <a:endParaRPr lang="fr-FR" sz="1800" b="0" strike="noStrike" spc="-1" dirty="0">
              <a:latin typeface="Arial"/>
            </a:endParaRPr>
          </a:p>
          <a:p>
            <a:pPr>
              <a:lnSpc>
                <a:spcPct val="107000"/>
              </a:lnSpc>
              <a:spcAft>
                <a:spcPts val="799"/>
              </a:spcAft>
            </a:pPr>
            <a:r>
              <a:rPr lang="fr-FR" sz="1400" b="0" strike="noStrike" spc="-1" dirty="0">
                <a:solidFill>
                  <a:srgbClr val="000000"/>
                </a:solidFill>
                <a:latin typeface="Calibri"/>
                <a:ea typeface="Calibri"/>
              </a:rPr>
              <a:t>      </a:t>
            </a:r>
            <a:r>
              <a:rPr lang="fr-FR" sz="1800" b="0" u="sng" strike="noStrike" spc="-1" dirty="0">
                <a:solidFill>
                  <a:srgbClr val="000000"/>
                </a:solidFill>
                <a:uFillTx/>
                <a:latin typeface="Calibri"/>
                <a:ea typeface="Calibri"/>
              </a:rPr>
              <a:t>Etape 1 : Demande de paiement : </a:t>
            </a:r>
            <a:r>
              <a:rPr lang="fr-FR" sz="1800" b="0" strike="noStrike" spc="-1" dirty="0">
                <a:solidFill>
                  <a:srgbClr val="000000"/>
                </a:solidFill>
                <a:latin typeface="Calibri"/>
                <a:ea typeface="Calibri"/>
              </a:rPr>
              <a:t>vous trouverez un lien pour télécharger le tableau des ressources et le tableau récapitulatif des dépenses.</a:t>
            </a:r>
            <a:r>
              <a:rPr lang="fr-FR" sz="1800" b="0" u="sng" strike="noStrike" spc="-1" dirty="0">
                <a:solidFill>
                  <a:srgbClr val="000000"/>
                </a:solidFill>
                <a:uFillTx/>
                <a:latin typeface="Calibri"/>
                <a:ea typeface="Calibri"/>
              </a:rPr>
              <a:t>   </a:t>
            </a:r>
            <a:endParaRPr lang="fr-FR" sz="1800" b="0" strike="noStrike" spc="-1" dirty="0">
              <a:latin typeface="Arial"/>
            </a:endParaRPr>
          </a:p>
        </p:txBody>
      </p:sp>
      <p:pic>
        <p:nvPicPr>
          <p:cNvPr id="51" name="Picture 2"/>
          <p:cNvPicPr/>
          <p:nvPr/>
        </p:nvPicPr>
        <p:blipFill>
          <a:blip r:embed="rId2"/>
          <a:srcRect t="1811"/>
          <a:stretch/>
        </p:blipFill>
        <p:spPr>
          <a:xfrm>
            <a:off x="263160" y="2416320"/>
            <a:ext cx="10483920" cy="3408120"/>
          </a:xfrm>
          <a:prstGeom prst="rect">
            <a:avLst/>
          </a:prstGeom>
          <a:ln w="9360">
            <a:solidFill>
              <a:schemeClr val="accent1">
                <a:lumMod val="60000"/>
                <a:lumOff val="40000"/>
              </a:schemeClr>
            </a:solidFill>
            <a:miter/>
          </a:ln>
        </p:spPr>
      </p:pic>
      <p:sp>
        <p:nvSpPr>
          <p:cNvPr id="52" name="CustomShape 2"/>
          <p:cNvSpPr/>
          <p:nvPr/>
        </p:nvSpPr>
        <p:spPr>
          <a:xfrm>
            <a:off x="263160" y="6039720"/>
            <a:ext cx="6095520" cy="67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Ces éléments sont pré-remplis. L’utilisateur n’a pas la main sur ces champs.</a:t>
            </a:r>
            <a:endParaRPr lang="fr-FR" sz="1800" b="0" strike="noStrike" spc="-1">
              <a:latin typeface="Arial"/>
            </a:endParaRPr>
          </a:p>
        </p:txBody>
      </p:sp>
      <p:sp>
        <p:nvSpPr>
          <p:cNvPr id="53" name="CustomShape 3"/>
          <p:cNvSpPr/>
          <p:nvPr/>
        </p:nvSpPr>
        <p:spPr>
          <a:xfrm>
            <a:off x="6359040" y="5937120"/>
            <a:ext cx="6095520" cy="77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1 – renseigner le numéro synergie </a:t>
            </a:r>
            <a:endParaRPr lang="fr-FR" sz="1800" b="0" strike="noStrike" spc="-1">
              <a:latin typeface="Arial"/>
            </a:endParaRPr>
          </a:p>
          <a:p>
            <a:pPr>
              <a:lnSpc>
                <a:spcPct val="107000"/>
              </a:lnSpc>
              <a:spcAft>
                <a:spcPts val="799"/>
              </a:spcAft>
            </a:pPr>
            <a:r>
              <a:rPr lang="fr-FR" sz="1800" b="0" strike="noStrike" spc="-1">
                <a:solidFill>
                  <a:srgbClr val="000000"/>
                </a:solidFill>
                <a:latin typeface="Calibri"/>
                <a:ea typeface="Calibri"/>
              </a:rPr>
              <a:t>2 – choisir le type de demande et cliquer sur l’étape suivante</a:t>
            </a:r>
            <a:endParaRPr lang="fr-FR" sz="1800" b="0" strike="noStrike" spc="-1">
              <a:latin typeface="Arial"/>
            </a:endParaRPr>
          </a:p>
        </p:txBody>
      </p:sp>
      <p:sp>
        <p:nvSpPr>
          <p:cNvPr id="54" name="CustomShape 4"/>
          <p:cNvSpPr/>
          <p:nvPr/>
        </p:nvSpPr>
        <p:spPr>
          <a:xfrm flipV="1">
            <a:off x="3670200" y="3894480"/>
            <a:ext cx="1715760" cy="214380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
        <p:nvSpPr>
          <p:cNvPr id="55" name="CustomShape 5"/>
          <p:cNvSpPr/>
          <p:nvPr/>
        </p:nvSpPr>
        <p:spPr>
          <a:xfrm>
            <a:off x="5505120" y="3482280"/>
            <a:ext cx="181440" cy="637920"/>
          </a:xfrm>
          <a:prstGeom prst="rightBrace">
            <a:avLst>
              <a:gd name="adj1" fmla="val 8333"/>
              <a:gd name="adj2" fmla="val 50000"/>
            </a:avLst>
          </a:prstGeom>
          <a:noFill/>
          <a:ln/>
        </p:spPr>
        <p:style>
          <a:lnRef idx="1">
            <a:schemeClr val="accent1"/>
          </a:lnRef>
          <a:fillRef idx="0">
            <a:schemeClr val="accent1"/>
          </a:fillRef>
          <a:effectRef idx="0">
            <a:schemeClr val="accent1"/>
          </a:effectRef>
          <a:fontRef idx="minor"/>
        </p:style>
      </p:sp>
      <p:sp>
        <p:nvSpPr>
          <p:cNvPr id="56" name="CustomShape 6"/>
          <p:cNvSpPr/>
          <p:nvPr/>
        </p:nvSpPr>
        <p:spPr>
          <a:xfrm flipH="1" flipV="1">
            <a:off x="5990760" y="4734720"/>
            <a:ext cx="1999800" cy="146520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229680" y="141840"/>
            <a:ext cx="6095520" cy="77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u="sng" strike="noStrike" spc="-1">
                <a:solidFill>
                  <a:srgbClr val="000000"/>
                </a:solidFill>
                <a:uFillTx/>
                <a:latin typeface="Calibri"/>
                <a:ea typeface="Calibri"/>
              </a:rPr>
              <a:t>Etape 2 : Informations générales</a:t>
            </a:r>
            <a:endParaRPr lang="fr-FR" sz="1800" b="0" strike="noStrike" spc="-1">
              <a:latin typeface="Arial"/>
            </a:endParaRPr>
          </a:p>
          <a:p>
            <a:pPr>
              <a:lnSpc>
                <a:spcPct val="107000"/>
              </a:lnSpc>
              <a:spcAft>
                <a:spcPts val="799"/>
              </a:spcAft>
            </a:pPr>
            <a:r>
              <a:rPr lang="fr-FR" sz="1800" b="0" strike="noStrike" spc="-1">
                <a:solidFill>
                  <a:srgbClr val="000000"/>
                </a:solidFill>
                <a:latin typeface="Calibri"/>
                <a:ea typeface="Calibri"/>
              </a:rPr>
              <a:t>Tous les champs sont obligatoires.</a:t>
            </a:r>
            <a:endParaRPr lang="fr-FR" sz="1800" b="0" strike="noStrike" spc="-1">
              <a:latin typeface="Arial"/>
            </a:endParaRPr>
          </a:p>
        </p:txBody>
      </p:sp>
      <p:pic>
        <p:nvPicPr>
          <p:cNvPr id="58" name="Picture 2"/>
          <p:cNvPicPr/>
          <p:nvPr/>
        </p:nvPicPr>
        <p:blipFill>
          <a:blip r:embed="rId2"/>
          <a:srcRect t="8485"/>
          <a:stretch/>
        </p:blipFill>
        <p:spPr>
          <a:xfrm>
            <a:off x="564840" y="1348560"/>
            <a:ext cx="9580680" cy="3433680"/>
          </a:xfrm>
          <a:prstGeom prst="rect">
            <a:avLst/>
          </a:prstGeom>
          <a:ln w="9360">
            <a:solidFill>
              <a:schemeClr val="tx2">
                <a:lumMod val="50000"/>
                <a:lumOff val="50000"/>
              </a:schemeClr>
            </a:solidFill>
            <a:miter/>
          </a:ln>
          <a:effectLst>
            <a:outerShdw blurRad="50800" dist="37674"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242280" y="220320"/>
            <a:ext cx="9865800" cy="67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u="sng" strike="noStrike" spc="-1">
                <a:solidFill>
                  <a:srgbClr val="000000"/>
                </a:solidFill>
                <a:uFillTx/>
                <a:latin typeface="Calibri"/>
                <a:ea typeface="Calibri"/>
              </a:rPr>
              <a:t>Etape 3 : Dépenses réalisées</a:t>
            </a:r>
            <a:r>
              <a:rPr lang="fr-FR" sz="1800" b="0" strike="noStrike" spc="-1">
                <a:solidFill>
                  <a:srgbClr val="000000"/>
                </a:solidFill>
                <a:latin typeface="Calibri"/>
                <a:ea typeface="Calibri"/>
              </a:rPr>
              <a:t> : Pas nécessaire pour une avance (pas de dépenses à déclarer), mais obligatoire pour un acompte ou un solde. </a:t>
            </a:r>
            <a:endParaRPr lang="fr-FR" sz="1800" b="0" strike="noStrike" spc="-1">
              <a:latin typeface="Arial"/>
            </a:endParaRPr>
          </a:p>
        </p:txBody>
      </p:sp>
      <p:sp>
        <p:nvSpPr>
          <p:cNvPr id="60" name="CustomShape 2"/>
          <p:cNvSpPr/>
          <p:nvPr/>
        </p:nvSpPr>
        <p:spPr>
          <a:xfrm>
            <a:off x="434880" y="4496760"/>
            <a:ext cx="12191760" cy="456840"/>
          </a:xfrm>
          <a:prstGeom prst="rect">
            <a:avLst/>
          </a:prstGeom>
          <a:noFill/>
          <a:ln>
            <a:noFill/>
          </a:ln>
        </p:spPr>
        <p:style>
          <a:lnRef idx="0">
            <a:scrgbClr r="0" g="0" b="0"/>
          </a:lnRef>
          <a:fillRef idx="0">
            <a:scrgbClr r="0" g="0" b="0"/>
          </a:fillRef>
          <a:effectRef idx="0">
            <a:scrgbClr r="0" g="0" b="0"/>
          </a:effectRef>
          <a:fontRef idx="minor"/>
        </p:style>
      </p:sp>
      <p:sp>
        <p:nvSpPr>
          <p:cNvPr id="61" name="CustomShape 3"/>
          <p:cNvSpPr/>
          <p:nvPr/>
        </p:nvSpPr>
        <p:spPr>
          <a:xfrm>
            <a:off x="434880" y="5330160"/>
            <a:ext cx="7230600" cy="609120"/>
          </a:xfrm>
          <a:prstGeom prst="rect">
            <a:avLst/>
          </a:prstGeom>
          <a:solidFill>
            <a:srgbClr val="FFFFFF"/>
          </a:solidFill>
          <a:ln w="6480">
            <a:solidFill>
              <a:srgbClr val="000000"/>
            </a:solidFill>
            <a:miter/>
          </a:ln>
        </p:spPr>
        <p:style>
          <a:lnRef idx="0">
            <a:scrgbClr r="0" g="0" b="0"/>
          </a:lnRef>
          <a:fillRef idx="0">
            <a:scrgbClr r="0" g="0" b="0"/>
          </a:fillRef>
          <a:effectRef idx="0">
            <a:scrgbClr r="0" g="0" b="0"/>
          </a:effectRef>
          <a:fontRef idx="minor"/>
        </p:style>
        <p:txBody>
          <a:bodyPr>
            <a:noAutofit/>
          </a:bodyPr>
          <a:lstStyle/>
          <a:p>
            <a:pPr>
              <a:lnSpc>
                <a:spcPct val="100000"/>
              </a:lnSpc>
            </a:pPr>
            <a:r>
              <a:rPr lang="fr-FR" sz="1000" b="0" strike="noStrike" spc="-1">
                <a:solidFill>
                  <a:srgbClr val="000000"/>
                </a:solidFill>
                <a:latin typeface="Calibri"/>
                <a:ea typeface="Calibri"/>
              </a:rPr>
              <a:t>A tout moment, on peut quitter la procédure et revenir à la page d’accueil. Toutefois, il faut penser à réenregistrer le travail réalisé (clic sur « enregistrer », sinon, toutes les informations renseignées seront perdues</a:t>
            </a:r>
            <a:endParaRPr lang="fr-FR" sz="1000" b="0" strike="noStrike" spc="-1">
              <a:latin typeface="Arial"/>
            </a:endParaRPr>
          </a:p>
        </p:txBody>
      </p:sp>
      <p:sp>
        <p:nvSpPr>
          <p:cNvPr id="62" name="CustomShape 4"/>
          <p:cNvSpPr/>
          <p:nvPr/>
        </p:nvSpPr>
        <p:spPr>
          <a:xfrm>
            <a:off x="242280" y="983880"/>
            <a:ext cx="10819800" cy="393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Les dépenses faisant l'objet de la demande de paiement et joindre au présent dossier les justificatifs comptables ou pièces équivalentes de valeur probante (Cf. volet 7. Liste des pièces justificatives à joindre).</a:t>
            </a:r>
            <a:r>
              <a:t/>
            </a:r>
            <a:br/>
            <a:r>
              <a:t/>
            </a:r>
            <a:br/>
            <a:r>
              <a:rPr lang="fr-FR" sz="1800" b="1" strike="noStrike" spc="-1">
                <a:solidFill>
                  <a:srgbClr val="000000"/>
                </a:solidFill>
                <a:latin typeface="Calibri"/>
              </a:rPr>
              <a:t>Attention</a:t>
            </a:r>
            <a:r>
              <a:rPr lang="fr-FR" sz="1800" b="0" strike="noStrike" spc="-1">
                <a:solidFill>
                  <a:srgbClr val="000000"/>
                </a:solidFill>
                <a:latin typeface="Calibri"/>
              </a:rPr>
              <a:t> : Toute dépense non payée, non acquittée, non justifiée par une pièce probante ne pourra être analysée et sera donc rejetée par le service instructeur.</a:t>
            </a:r>
            <a:r>
              <a:t/>
            </a:r>
            <a:br/>
            <a:r>
              <a:rPr lang="fr-FR" sz="1800" b="0" strike="noStrike" spc="-1">
                <a:solidFill>
                  <a:srgbClr val="000000"/>
                </a:solidFill>
                <a:latin typeface="Calibri"/>
              </a:rPr>
              <a:t>Le paiement de l'aide européenne pour les opérations dont les dépenses sont déclarées sur la base d'un barème standard de coûts unitaires ou d'un montant forfaitaire est calculé en fonction des réalisations ou des résultats.</a:t>
            </a:r>
            <a:r>
              <a:t/>
            </a:r>
            <a:br/>
            <a:r>
              <a:rPr lang="fr-FR" sz="1800" b="1" strike="noStrike" spc="-1">
                <a:solidFill>
                  <a:srgbClr val="000000"/>
                </a:solidFill>
                <a:latin typeface="Calibri"/>
              </a:rPr>
              <a:t>NB</a:t>
            </a:r>
            <a:r>
              <a:rPr lang="fr-FR" sz="1800" b="0" strike="noStrike" spc="-1">
                <a:solidFill>
                  <a:srgbClr val="000000"/>
                </a:solidFill>
                <a:latin typeface="Calibri"/>
              </a:rPr>
              <a:t> : il est nécessaire de se reporter à la notice explicative de la demande de paiement.</a:t>
            </a:r>
            <a:r>
              <a:t/>
            </a:r>
            <a:br/>
            <a:r>
              <a:rPr lang="fr-FR" sz="1800" b="1" strike="noStrike" spc="-1">
                <a:solidFill>
                  <a:srgbClr val="000000"/>
                </a:solidFill>
                <a:latin typeface="Calibri"/>
              </a:rPr>
              <a:t>Attention</a:t>
            </a:r>
            <a:r>
              <a:rPr lang="fr-FR" sz="1800" b="0" strike="noStrike" spc="-1">
                <a:solidFill>
                  <a:srgbClr val="000000"/>
                </a:solidFill>
                <a:latin typeface="Calibri"/>
              </a:rPr>
              <a:t> : Assurez-vous que pour chaque dépense déclarée est joint la pièce justificative correspondante.</a:t>
            </a:r>
            <a:r>
              <a:t/>
            </a:r>
            <a:br/>
            <a:r>
              <a:rPr lang="fr-FR" sz="1800" b="0" strike="noStrike" spc="-1">
                <a:solidFill>
                  <a:srgbClr val="000000"/>
                </a:solidFill>
                <a:latin typeface="Calibri"/>
              </a:rPr>
              <a:t>Cette annexe n'est pas à remplir lorsque les dépenses sont toutes déclarées sur une base forfaitaire.</a:t>
            </a:r>
            <a:endParaRPr lang="fr-FR" sz="1800" b="0" strike="noStrike" spc="-1">
              <a:latin typeface="Arial"/>
            </a:endParaRPr>
          </a:p>
          <a:p>
            <a:pPr>
              <a:lnSpc>
                <a:spcPct val="100000"/>
              </a:lnSpc>
            </a:pPr>
            <a:r>
              <a:rPr lang="fr-FR" sz="1800" b="1" u="sng" strike="noStrike" spc="-1">
                <a:solidFill>
                  <a:srgbClr val="000000"/>
                </a:solidFill>
                <a:uFillTx/>
                <a:latin typeface="Calibri"/>
              </a:rPr>
              <a:t>Tableau des dépenses</a:t>
            </a:r>
            <a:endParaRPr lang="fr-FR" sz="1800" b="0" strike="noStrike" spc="-1">
              <a:latin typeface="Arial"/>
            </a:endParaRPr>
          </a:p>
          <a:p>
            <a:pPr>
              <a:lnSpc>
                <a:spcPct val="100000"/>
              </a:lnSpc>
            </a:pPr>
            <a:r>
              <a:rPr lang="fr-FR" sz="1800" b="1" strike="noStrike" spc="-1">
                <a:solidFill>
                  <a:srgbClr val="000000"/>
                </a:solidFill>
                <a:latin typeface="Calibri"/>
              </a:rPr>
              <a:t>Astuce :</a:t>
            </a:r>
            <a:r>
              <a:rPr lang="fr-FR" sz="1800" b="0" strike="noStrike" spc="-1">
                <a:solidFill>
                  <a:srgbClr val="000000"/>
                </a:solidFill>
                <a:latin typeface="Calibri"/>
              </a:rPr>
              <a:t> si vous avez beaucoup de dépenses à saisir, vous pouvez saisir la première ligne en cliquant sur le bouton "+" puis exporter le tableau au format CSV. Vous pouvez alors saisir en masse dans MS EXCEL vos dépenses en vous inspirant de la première ligne et les réimporter en une seule passe avec le bouton "Importer".</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age 1"/>
          <p:cNvPicPr/>
          <p:nvPr/>
        </p:nvPicPr>
        <p:blipFill>
          <a:blip r:embed="rId2"/>
          <a:stretch/>
        </p:blipFill>
        <p:spPr>
          <a:xfrm>
            <a:off x="223920" y="1471680"/>
            <a:ext cx="11743920" cy="3914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1"/>
          <p:cNvSpPr/>
          <p:nvPr/>
        </p:nvSpPr>
        <p:spPr>
          <a:xfrm>
            <a:off x="279720" y="205560"/>
            <a:ext cx="9245280" cy="38724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7000"/>
              </a:lnSpc>
              <a:spcAft>
                <a:spcPts val="799"/>
              </a:spcAft>
            </a:pPr>
            <a:r>
              <a:rPr lang="fr-FR" sz="1800" b="0" u="sng" strike="noStrike" spc="-1">
                <a:solidFill>
                  <a:srgbClr val="000000"/>
                </a:solidFill>
                <a:uFillTx/>
                <a:latin typeface="Calibri"/>
                <a:ea typeface="Calibri"/>
              </a:rPr>
              <a:t>Etape 4 : Ressources retenues</a:t>
            </a:r>
            <a:r>
              <a:rPr lang="fr-FR" sz="1800" b="0" strike="noStrike" spc="-1">
                <a:solidFill>
                  <a:srgbClr val="000000"/>
                </a:solidFill>
                <a:latin typeface="Calibri"/>
                <a:ea typeface="Calibri"/>
              </a:rPr>
              <a:t> : (étape non nécessaire si demande d’avance)</a:t>
            </a:r>
            <a:endParaRPr lang="fr-FR" sz="1800" b="0" strike="noStrike" spc="-1">
              <a:latin typeface="Arial"/>
            </a:endParaRPr>
          </a:p>
        </p:txBody>
      </p:sp>
      <p:pic>
        <p:nvPicPr>
          <p:cNvPr id="65" name="Image 3"/>
          <p:cNvPicPr/>
          <p:nvPr/>
        </p:nvPicPr>
        <p:blipFill>
          <a:blip r:embed="rId2"/>
          <a:stretch/>
        </p:blipFill>
        <p:spPr>
          <a:xfrm>
            <a:off x="266760" y="890640"/>
            <a:ext cx="11658240" cy="5838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 1"/>
          <p:cNvPicPr/>
          <p:nvPr/>
        </p:nvPicPr>
        <p:blipFill>
          <a:blip r:embed="rId2"/>
          <a:srcRect l="12982" t="7713" r="16787" b="61212"/>
          <a:stretch/>
        </p:blipFill>
        <p:spPr>
          <a:xfrm>
            <a:off x="552240" y="1623240"/>
            <a:ext cx="9986400" cy="4753080"/>
          </a:xfrm>
          <a:prstGeom prst="rect">
            <a:avLst/>
          </a:prstGeom>
          <a:ln>
            <a:solidFill>
              <a:schemeClr val="tx2">
                <a:lumMod val="50000"/>
                <a:lumOff val="50000"/>
              </a:schemeClr>
            </a:solidFill>
          </a:ln>
          <a:effectLst>
            <a:outerShdw blurRad="50800" dist="37674" dir="2700000" algn="tl" rotWithShape="0">
              <a:srgbClr val="000000">
                <a:alpha val="40000"/>
              </a:srgbClr>
            </a:outerShdw>
          </a:effectLst>
        </p:spPr>
      </p:pic>
      <p:sp>
        <p:nvSpPr>
          <p:cNvPr id="67" name="CustomShape 1"/>
          <p:cNvSpPr/>
          <p:nvPr/>
        </p:nvSpPr>
        <p:spPr>
          <a:xfrm>
            <a:off x="891360" y="576360"/>
            <a:ext cx="2666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0" strike="noStrike" spc="-1">
                <a:solidFill>
                  <a:srgbClr val="000000"/>
                </a:solidFill>
                <a:latin typeface="Calibri"/>
              </a:rPr>
              <a:t>Etape 5 – Bilan d’exécution</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 1"/>
          <p:cNvPicPr/>
          <p:nvPr/>
        </p:nvPicPr>
        <p:blipFill>
          <a:blip r:embed="rId2"/>
          <a:srcRect l="3129" t="38788" r="11098" b="15081"/>
          <a:stretch/>
        </p:blipFill>
        <p:spPr>
          <a:xfrm>
            <a:off x="615240" y="370800"/>
            <a:ext cx="9843480" cy="5578920"/>
          </a:xfrm>
          <a:prstGeom prst="rect">
            <a:avLst/>
          </a:prstGeom>
          <a:ln>
            <a:solidFill>
              <a:schemeClr val="tx2">
                <a:lumMod val="50000"/>
                <a:lumOff val="50000"/>
              </a:schemeClr>
            </a:solidFill>
          </a:ln>
          <a:effectLst>
            <a:outerShdw blurRad="50800" dist="37674"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498</Words>
  <Application>Microsoft Office PowerPoint</Application>
  <PresentationFormat>Grand écran</PresentationFormat>
  <Paragraphs>51</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DejaVu Sans</vt:lpstr>
      <vt:lpstr>Symbol</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Annie AGELAS</dc:creator>
  <dc:description/>
  <cp:lastModifiedBy>Annie AGELAS</cp:lastModifiedBy>
  <cp:revision>4</cp:revision>
  <dcterms:created xsi:type="dcterms:W3CDTF">2022-08-17T12:14:39Z</dcterms:created>
  <dcterms:modified xsi:type="dcterms:W3CDTF">2022-09-13T14:36:18Z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